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69" r:id="rId3"/>
    <p:sldId id="257" r:id="rId4"/>
    <p:sldId id="258" r:id="rId5"/>
    <p:sldId id="259" r:id="rId6"/>
    <p:sldId id="260" r:id="rId7"/>
    <p:sldId id="261" r:id="rId8"/>
    <p:sldId id="263" r:id="rId9"/>
    <p:sldId id="264" r:id="rId10"/>
    <p:sldId id="265" r:id="rId11"/>
    <p:sldId id="266" r:id="rId12"/>
    <p:sldId id="267" r:id="rId13"/>
    <p:sldId id="268" r:id="rId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9" d="100"/>
          <a:sy n="59" d="100"/>
        </p:scale>
        <p:origin x="143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kaggle.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pam detection"/>
          <p:cNvSpPr txBox="1">
            <a:spLocks noGrp="1"/>
          </p:cNvSpPr>
          <p:nvPr>
            <p:ph type="ctrTitle"/>
          </p:nvPr>
        </p:nvSpPr>
        <p:spPr>
          <a:xfrm>
            <a:off x="602343" y="2951485"/>
            <a:ext cx="12192000" cy="1981645"/>
          </a:xfrm>
          <a:prstGeom prst="rect">
            <a:avLst/>
          </a:prstGeom>
        </p:spPr>
        <p:txBody>
          <a:bodyPr>
            <a:normAutofit fontScale="90000"/>
          </a:bodyPr>
          <a:lstStyle>
            <a:lvl1pPr defTabSz="502412">
              <a:defRPr sz="14620"/>
            </a:lvl1pPr>
          </a:lstStyle>
          <a:p>
            <a:r>
              <a:rPr dirty="0"/>
              <a:t>spam detection</a:t>
            </a:r>
          </a:p>
        </p:txBody>
      </p:sp>
      <p:sp>
        <p:nvSpPr>
          <p:cNvPr id="167" name="Mini-project on Machine learning"/>
          <p:cNvSpPr txBox="1">
            <a:spLocks noGrp="1"/>
          </p:cNvSpPr>
          <p:nvPr>
            <p:ph type="subTitle" sz="quarter" idx="1"/>
          </p:nvPr>
        </p:nvSpPr>
        <p:spPr>
          <a:xfrm>
            <a:off x="706846" y="621937"/>
            <a:ext cx="12192000" cy="1803400"/>
          </a:xfrm>
          <a:prstGeom prst="rect">
            <a:avLst/>
          </a:prstGeom>
        </p:spPr>
        <p:txBody>
          <a:bodyPr/>
          <a:lstStyle>
            <a:lvl1pPr>
              <a:defRPr>
                <a:solidFill>
                  <a:srgbClr val="FFFFFF"/>
                </a:solidFill>
              </a:defRPr>
            </a:lvl1pPr>
          </a:lstStyle>
          <a:p>
            <a:r>
              <a:rPr dirty="0"/>
              <a:t>Mini-project on Machine learning</a:t>
            </a:r>
          </a:p>
        </p:txBody>
      </p:sp>
      <p:sp>
        <p:nvSpPr>
          <p:cNvPr id="168" name="By…"/>
          <p:cNvSpPr txBox="1"/>
          <p:nvPr/>
        </p:nvSpPr>
        <p:spPr>
          <a:xfrm>
            <a:off x="8429497" y="6745605"/>
            <a:ext cx="4208781" cy="2078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nSpc>
                <a:spcPct val="70000"/>
              </a:lnSpc>
              <a:defRPr>
                <a:solidFill>
                  <a:srgbClr val="FFFFFF"/>
                </a:solidFill>
              </a:defRPr>
            </a:pPr>
            <a:r>
              <a:t>By </a:t>
            </a:r>
          </a:p>
          <a:p>
            <a:pPr lvl="4">
              <a:lnSpc>
                <a:spcPct val="70000"/>
              </a:lnSpc>
              <a:defRPr>
                <a:solidFill>
                  <a:srgbClr val="FFFFFF"/>
                </a:solidFill>
              </a:defRPr>
            </a:pPr>
            <a:r>
              <a:t>Akhil Reddy              (15H61A05P9)</a:t>
            </a:r>
          </a:p>
          <a:p>
            <a:pPr>
              <a:lnSpc>
                <a:spcPct val="70000"/>
              </a:lnSpc>
              <a:defRPr>
                <a:solidFill>
                  <a:srgbClr val="FFFFFF"/>
                </a:solidFill>
              </a:defRPr>
            </a:pPr>
            <a:r>
              <a:t>NagaSharma            (15H61A05K4)</a:t>
            </a:r>
          </a:p>
          <a:p>
            <a:pPr>
              <a:lnSpc>
                <a:spcPct val="70000"/>
              </a:lnSpc>
              <a:defRPr>
                <a:solidFill>
                  <a:srgbClr val="FFFFFF"/>
                </a:solidFill>
              </a:defRPr>
            </a:pPr>
            <a:r>
              <a:t>Sri Charan Desetty  (15H61A05P0)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
          <p:cNvSpPr txBox="1">
            <a:spLocks noGrp="1"/>
          </p:cNvSpPr>
          <p:nvPr>
            <p:ph type="body" idx="13"/>
          </p:nvPr>
        </p:nvSpPr>
        <p:spPr>
          <a:xfrm>
            <a:off x="406400" y="451028"/>
            <a:ext cx="11176000" cy="398058"/>
          </a:xfrm>
          <a:prstGeom prst="rect">
            <a:avLst/>
          </a:prstGeom>
        </p:spPr>
        <p:txBody>
          <a:bodyPr/>
          <a:lstStyle/>
          <a:p>
            <a:r>
              <a:rPr lang="en-IN" dirty="0" smtClean="0"/>
              <a:t>   </a:t>
            </a:r>
            <a:endParaRPr dirty="0"/>
          </a:p>
        </p:txBody>
      </p:sp>
      <p:sp>
        <p:nvSpPr>
          <p:cNvPr id="207" name="methods implemented"/>
          <p:cNvSpPr txBox="1">
            <a:spLocks noGrp="1"/>
          </p:cNvSpPr>
          <p:nvPr>
            <p:ph type="title"/>
          </p:nvPr>
        </p:nvSpPr>
        <p:spPr>
          <a:prstGeom prst="rect">
            <a:avLst/>
          </a:prstGeom>
        </p:spPr>
        <p:txBody>
          <a:bodyPr/>
          <a:lstStyle>
            <a:lvl1pPr defTabSz="467359">
              <a:spcBef>
                <a:spcPts val="2200"/>
              </a:spcBef>
              <a:defRPr sz="4800"/>
            </a:lvl1pPr>
          </a:lstStyle>
          <a:p>
            <a:r>
              <a:rPr dirty="0"/>
              <a:t>methods implemented </a:t>
            </a:r>
          </a:p>
        </p:txBody>
      </p:sp>
      <p:sp>
        <p:nvSpPr>
          <p:cNvPr id="208" name="Fit() - method for training classifier…"/>
          <p:cNvSpPr txBox="1">
            <a:spLocks noGrp="1"/>
          </p:cNvSpPr>
          <p:nvPr>
            <p:ph type="body" idx="1"/>
          </p:nvPr>
        </p:nvSpPr>
        <p:spPr>
          <a:prstGeom prst="rect">
            <a:avLst/>
          </a:prstGeom>
        </p:spPr>
        <p:txBody>
          <a:bodyPr/>
          <a:lstStyle/>
          <a:p>
            <a:pPr>
              <a:buChar char="•"/>
              <a:defRPr>
                <a:solidFill>
                  <a:srgbClr val="FFFFFF"/>
                </a:solidFill>
              </a:defRPr>
            </a:pPr>
            <a:r>
              <a:rPr b="1" dirty="0">
                <a:latin typeface="Avenir Next"/>
                <a:ea typeface="Avenir Next"/>
                <a:cs typeface="Avenir Next"/>
                <a:sym typeface="Avenir Next"/>
              </a:rPr>
              <a:t>Fit()</a:t>
            </a:r>
            <a:r>
              <a:rPr dirty="0"/>
              <a:t> - method for training classifier</a:t>
            </a:r>
          </a:p>
          <a:p>
            <a:pPr>
              <a:buChar char="•"/>
              <a:defRPr>
                <a:solidFill>
                  <a:srgbClr val="FFFFFF"/>
                </a:solidFill>
              </a:defRPr>
            </a:pPr>
            <a:r>
              <a:rPr b="1" dirty="0">
                <a:latin typeface="Avenir Next"/>
                <a:ea typeface="Avenir Next"/>
                <a:cs typeface="Avenir Next"/>
                <a:sym typeface="Avenir Next"/>
              </a:rPr>
              <a:t>Score()</a:t>
            </a:r>
            <a:r>
              <a:rPr dirty="0"/>
              <a:t> - methods that returns the mean accuracy on the given test data and labels.</a:t>
            </a:r>
          </a:p>
          <a:p>
            <a:pPr>
              <a:buChar char="•"/>
              <a:defRPr>
                <a:solidFill>
                  <a:srgbClr val="FFFFFF"/>
                </a:solidFill>
              </a:defRPr>
            </a:pPr>
            <a:r>
              <a:rPr b="1" dirty="0" err="1" smtClean="0">
                <a:latin typeface="Avenir Next"/>
                <a:ea typeface="Avenir Next"/>
                <a:cs typeface="Avenir Next"/>
                <a:sym typeface="Avenir Next"/>
              </a:rPr>
              <a:t>Predict_score</a:t>
            </a:r>
            <a:r>
              <a:rPr b="1" dirty="0">
                <a:latin typeface="Avenir Next"/>
                <a:ea typeface="Avenir Next"/>
                <a:cs typeface="Avenir Next"/>
                <a:sym typeface="Avenir Next"/>
              </a:rPr>
              <a:t>()</a:t>
            </a:r>
            <a:r>
              <a:rPr dirty="0"/>
              <a:t> - method that returns probability estimates for each predictions. </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
          <p:cNvSpPr txBox="1">
            <a:spLocks noGrp="1"/>
          </p:cNvSpPr>
          <p:nvPr>
            <p:ph type="body" idx="13"/>
          </p:nvPr>
        </p:nvSpPr>
        <p:spPr>
          <a:prstGeom prst="rect">
            <a:avLst/>
          </a:prstGeom>
        </p:spPr>
        <p:txBody>
          <a:bodyPr/>
          <a:lstStyle/>
          <a:p>
            <a:r>
              <a:t>  </a:t>
            </a:r>
          </a:p>
        </p:txBody>
      </p:sp>
      <p:sp>
        <p:nvSpPr>
          <p:cNvPr id="211" name="count vectorizer"/>
          <p:cNvSpPr txBox="1">
            <a:spLocks noGrp="1"/>
          </p:cNvSpPr>
          <p:nvPr>
            <p:ph type="title"/>
          </p:nvPr>
        </p:nvSpPr>
        <p:spPr>
          <a:prstGeom prst="rect">
            <a:avLst/>
          </a:prstGeom>
        </p:spPr>
        <p:txBody>
          <a:bodyPr/>
          <a:lstStyle>
            <a:lvl1pPr defTabSz="467359">
              <a:spcBef>
                <a:spcPts val="2200"/>
              </a:spcBef>
              <a:defRPr sz="4800"/>
            </a:lvl1pPr>
          </a:lstStyle>
          <a:p>
            <a:r>
              <a:t>count vectorizer</a:t>
            </a:r>
          </a:p>
        </p:txBody>
      </p:sp>
      <p:sp>
        <p:nvSpPr>
          <p:cNvPr id="212" name="It converts a collection of text documents to a matrix of token of unique words counts. It finds all unique words in text-set and makes one vector. After, it converts each text to an array of unique words counts. And as a result, we have one vector of unique words and many arrays with many count of zero."/>
          <p:cNvSpPr txBox="1">
            <a:spLocks noGrp="1"/>
          </p:cNvSpPr>
          <p:nvPr>
            <p:ph type="body" sz="quarter" idx="1"/>
          </p:nvPr>
        </p:nvSpPr>
        <p:spPr>
          <a:xfrm>
            <a:off x="406400" y="2509612"/>
            <a:ext cx="12296676" cy="1989821"/>
          </a:xfrm>
          <a:prstGeom prst="rect">
            <a:avLst/>
          </a:prstGeom>
        </p:spPr>
        <p:txBody>
          <a:bodyPr>
            <a:normAutofit fontScale="92500"/>
          </a:bodyPr>
          <a:lstStyle>
            <a:lvl1pPr marL="0" indent="0" defTabSz="370331">
              <a:lnSpc>
                <a:spcPct val="150000"/>
              </a:lnSpc>
              <a:spcBef>
                <a:spcPts val="0"/>
              </a:spcBef>
              <a:buClrTx/>
              <a:buSzTx/>
              <a:buFontTx/>
              <a:buNone/>
              <a:defRPr sz="2268">
                <a:solidFill>
                  <a:srgbClr val="222222"/>
                </a:solidFill>
                <a:latin typeface="Helvetica"/>
                <a:ea typeface="Helvetica"/>
                <a:cs typeface="Helvetica"/>
                <a:sym typeface="Helvetica"/>
              </a:defRPr>
            </a:lvl1pPr>
          </a:lstStyle>
          <a:p>
            <a:r>
              <a:t>It converts a collection of text documents to a matrix of token of unique words counts. It finds all unique words in text-set and makes one vector. After, it converts each text to an array of unique words counts. And as a result, we have one vector of unique words and many arrays with many count of zero.</a:t>
            </a:r>
          </a:p>
        </p:txBody>
      </p:sp>
      <p:pic>
        <p:nvPicPr>
          <p:cNvPr id="213" name="vectorizer snip.jpeg" descr="vectorizer snip.jpeg"/>
          <p:cNvPicPr>
            <a:picLocks noChangeAspect="1"/>
          </p:cNvPicPr>
          <p:nvPr/>
        </p:nvPicPr>
        <p:blipFill>
          <a:blip r:embed="rId2">
            <a:extLst/>
          </a:blip>
          <a:stretch>
            <a:fillRect/>
          </a:stretch>
        </p:blipFill>
        <p:spPr>
          <a:xfrm>
            <a:off x="2419600" y="7466896"/>
            <a:ext cx="7149600" cy="1578817"/>
          </a:xfrm>
          <a:prstGeom prst="rect">
            <a:avLst/>
          </a:prstGeom>
          <a:ln w="12700">
            <a:miter lim="400000"/>
          </a:ln>
        </p:spPr>
      </p:pic>
      <p:pic>
        <p:nvPicPr>
          <p:cNvPr id="214" name="code vect.jpeg" descr="code vect.jpeg"/>
          <p:cNvPicPr>
            <a:picLocks noChangeAspect="1"/>
          </p:cNvPicPr>
          <p:nvPr/>
        </p:nvPicPr>
        <p:blipFill>
          <a:blip r:embed="rId3">
            <a:extLst/>
          </a:blip>
          <a:stretch>
            <a:fillRect/>
          </a:stretch>
        </p:blipFill>
        <p:spPr>
          <a:xfrm>
            <a:off x="2750181" y="4961628"/>
            <a:ext cx="6488438" cy="204307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push dir="r"/>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
          <p:cNvSpPr txBox="1">
            <a:spLocks noGrp="1"/>
          </p:cNvSpPr>
          <p:nvPr>
            <p:ph type="body" idx="13"/>
          </p:nvPr>
        </p:nvSpPr>
        <p:spPr>
          <a:prstGeom prst="rect">
            <a:avLst/>
          </a:prstGeom>
        </p:spPr>
        <p:txBody>
          <a:bodyPr/>
          <a:lstStyle/>
          <a:p>
            <a:r>
              <a:t>  </a:t>
            </a:r>
          </a:p>
        </p:txBody>
      </p:sp>
      <p:sp>
        <p:nvSpPr>
          <p:cNvPr id="217" name="Naive bayes"/>
          <p:cNvSpPr txBox="1">
            <a:spLocks noGrp="1"/>
          </p:cNvSpPr>
          <p:nvPr>
            <p:ph type="title"/>
          </p:nvPr>
        </p:nvSpPr>
        <p:spPr>
          <a:prstGeom prst="rect">
            <a:avLst/>
          </a:prstGeom>
        </p:spPr>
        <p:txBody>
          <a:bodyPr/>
          <a:lstStyle>
            <a:lvl1pPr defTabSz="467359">
              <a:spcBef>
                <a:spcPts val="2200"/>
              </a:spcBef>
              <a:defRPr sz="4800"/>
            </a:lvl1pPr>
          </a:lstStyle>
          <a:p>
            <a:r>
              <a:t>Naive bayes</a:t>
            </a:r>
          </a:p>
        </p:txBody>
      </p:sp>
      <p:sp>
        <p:nvSpPr>
          <p:cNvPr id="218" name="Then, we divided the data-set(spam.csv) to two data-sets 1. Train-set 2. Test-set with the ratio 80:20.…"/>
          <p:cNvSpPr txBox="1">
            <a:spLocks noGrp="1"/>
          </p:cNvSpPr>
          <p:nvPr>
            <p:ph type="body" sz="half" idx="1"/>
          </p:nvPr>
        </p:nvSpPr>
        <p:spPr>
          <a:xfrm>
            <a:off x="406400" y="2743200"/>
            <a:ext cx="12192000" cy="3410040"/>
          </a:xfrm>
          <a:prstGeom prst="rect">
            <a:avLst/>
          </a:prstGeom>
        </p:spPr>
        <p:txBody>
          <a:bodyPr/>
          <a:lstStyle/>
          <a:p>
            <a:pPr marL="444500" indent="-444500">
              <a:defRPr sz="2800">
                <a:solidFill>
                  <a:srgbClr val="FFFFFF"/>
                </a:solidFill>
              </a:defRPr>
            </a:pPr>
            <a:r>
              <a:rPr dirty="0"/>
              <a:t>Then, we divided the data-set(spam.csv) to two data-sets</a:t>
            </a:r>
            <a:br>
              <a:rPr dirty="0"/>
            </a:br>
            <a:r>
              <a:rPr dirty="0"/>
              <a:t>1. Train-set</a:t>
            </a:r>
            <a:br>
              <a:rPr dirty="0"/>
            </a:br>
            <a:r>
              <a:rPr dirty="0"/>
              <a:t>2. Test-set</a:t>
            </a:r>
            <a:br>
              <a:rPr dirty="0"/>
            </a:br>
            <a:r>
              <a:rPr dirty="0"/>
              <a:t>with the ratio 80:20.</a:t>
            </a:r>
          </a:p>
          <a:p>
            <a:pPr marL="444500" indent="-444500" algn="just">
              <a:defRPr sz="2800">
                <a:solidFill>
                  <a:srgbClr val="FFFFFF"/>
                </a:solidFill>
              </a:defRPr>
            </a:pPr>
            <a:r>
              <a:rPr dirty="0"/>
              <a:t>We used train-set for training the classifier and test-set for calculation the accuracy using the Naive Bayes.</a:t>
            </a:r>
          </a:p>
        </p:txBody>
      </p:sp>
      <p:pic>
        <p:nvPicPr>
          <p:cNvPr id="219" name="NB train test.jpeg" descr="NB train test.jpeg"/>
          <p:cNvPicPr>
            <a:picLocks noChangeAspect="1"/>
          </p:cNvPicPr>
          <p:nvPr/>
        </p:nvPicPr>
        <p:blipFill>
          <a:blip r:embed="rId2">
            <a:extLst/>
          </a:blip>
          <a:stretch>
            <a:fillRect/>
          </a:stretch>
        </p:blipFill>
        <p:spPr>
          <a:xfrm>
            <a:off x="2103927" y="6297416"/>
            <a:ext cx="7780946" cy="29545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push/>
      </p:transition>
    </mc:Choice>
    <mc:Fallback xmlns="" xmlns:m="http://schemas.openxmlformats.org/officeDocument/2006/math" xmlns:a14="http://schemas.microsoft.com/office/drawing/2010/main">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
          <p:cNvSpPr txBox="1">
            <a:spLocks noGrp="1"/>
          </p:cNvSpPr>
          <p:nvPr>
            <p:ph type="body" idx="13"/>
          </p:nvPr>
        </p:nvSpPr>
        <p:spPr>
          <a:prstGeom prst="rect">
            <a:avLst/>
          </a:prstGeom>
        </p:spPr>
        <p:txBody>
          <a:bodyPr/>
          <a:lstStyle/>
          <a:p>
            <a:r>
              <a:t>  </a:t>
            </a:r>
          </a:p>
        </p:txBody>
      </p:sp>
      <p:sp>
        <p:nvSpPr>
          <p:cNvPr id="222" name="Random forest classifier"/>
          <p:cNvSpPr txBox="1">
            <a:spLocks noGrp="1"/>
          </p:cNvSpPr>
          <p:nvPr>
            <p:ph type="title"/>
          </p:nvPr>
        </p:nvSpPr>
        <p:spPr>
          <a:prstGeom prst="rect">
            <a:avLst/>
          </a:prstGeom>
        </p:spPr>
        <p:txBody>
          <a:bodyPr/>
          <a:lstStyle>
            <a:lvl1pPr defTabSz="467359">
              <a:spcBef>
                <a:spcPts val="2200"/>
              </a:spcBef>
              <a:defRPr sz="4800"/>
            </a:lvl1pPr>
          </a:lstStyle>
          <a:p>
            <a:r>
              <a:t>Random forest classifier</a:t>
            </a:r>
          </a:p>
        </p:txBody>
      </p:sp>
      <p:sp>
        <p:nvSpPr>
          <p:cNvPr id="223" name="Then, we divided the data-set(spam.csv) to two data-sets 1. Train-set 2. Test-set with the ratio 80:20.…"/>
          <p:cNvSpPr txBox="1">
            <a:spLocks noGrp="1"/>
          </p:cNvSpPr>
          <p:nvPr>
            <p:ph type="body" sz="half" idx="1"/>
          </p:nvPr>
        </p:nvSpPr>
        <p:spPr>
          <a:xfrm>
            <a:off x="406400" y="2743200"/>
            <a:ext cx="12192000" cy="3410040"/>
          </a:xfrm>
          <a:prstGeom prst="rect">
            <a:avLst/>
          </a:prstGeom>
        </p:spPr>
        <p:txBody>
          <a:bodyPr/>
          <a:lstStyle/>
          <a:p>
            <a:pPr marL="444500" indent="-444500">
              <a:defRPr sz="2800">
                <a:solidFill>
                  <a:srgbClr val="FFFFFF"/>
                </a:solidFill>
              </a:defRPr>
            </a:pPr>
            <a:r>
              <a:rPr dirty="0"/>
              <a:t>Then, we divided the data-set(spam.csv) to two data-sets</a:t>
            </a:r>
            <a:br>
              <a:rPr dirty="0"/>
            </a:br>
            <a:r>
              <a:rPr dirty="0"/>
              <a:t>1. Train-set</a:t>
            </a:r>
            <a:br>
              <a:rPr dirty="0"/>
            </a:br>
            <a:r>
              <a:rPr dirty="0"/>
              <a:t>2. Test-set</a:t>
            </a:r>
            <a:br>
              <a:rPr dirty="0"/>
            </a:br>
            <a:r>
              <a:rPr dirty="0"/>
              <a:t>with the ratio 80:20.</a:t>
            </a:r>
          </a:p>
          <a:p>
            <a:pPr marL="444500" indent="-444500" algn="just">
              <a:defRPr sz="2800">
                <a:solidFill>
                  <a:srgbClr val="FFFFFF"/>
                </a:solidFill>
              </a:defRPr>
            </a:pPr>
            <a:r>
              <a:rPr dirty="0"/>
              <a:t>We used ensemble from </a:t>
            </a:r>
            <a:r>
              <a:rPr dirty="0" err="1"/>
              <a:t>SciKit</a:t>
            </a:r>
            <a:r>
              <a:rPr dirty="0"/>
              <a:t> Learn and applied Random Forest classifier on the test-set.</a:t>
            </a:r>
          </a:p>
        </p:txBody>
      </p:sp>
      <p:pic>
        <p:nvPicPr>
          <p:cNvPr id="224" name="RF train test.jpeg" descr="RF train test.jpeg"/>
          <p:cNvPicPr>
            <a:picLocks noChangeAspect="1"/>
          </p:cNvPicPr>
          <p:nvPr/>
        </p:nvPicPr>
        <p:blipFill>
          <a:blip r:embed="rId2">
            <a:extLst/>
          </a:blip>
          <a:stretch>
            <a:fillRect/>
          </a:stretch>
        </p:blipFill>
        <p:spPr>
          <a:xfrm>
            <a:off x="1758950" y="6203950"/>
            <a:ext cx="9486900" cy="33528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pic" idx="13"/>
          </p:nvPr>
        </p:nvSpPr>
        <p:spPr/>
        <p:txBody>
          <a:bodyPr/>
          <a:lstStyle/>
          <a:p>
            <a:pPr marL="0" indent="0">
              <a:buNone/>
            </a:pPr>
            <a:r>
              <a:rPr lang="en-US" sz="6000" b="1" dirty="0" smtClean="0">
                <a:solidFill>
                  <a:srgbClr val="39A3D5"/>
                </a:solidFill>
                <a:latin typeface="+mj-lt"/>
              </a:rPr>
              <a:t>ABSTRACT</a:t>
            </a:r>
            <a:endParaRPr lang="en-US" sz="6000" dirty="0">
              <a:solidFill>
                <a:srgbClr val="39A3D5"/>
              </a:solidFill>
              <a:latin typeface="+mj-lt"/>
            </a:endParaRPr>
          </a:p>
          <a:p>
            <a:pPr>
              <a:buNone/>
            </a:pPr>
            <a:endParaRPr lang="en-US" sz="3600" dirty="0">
              <a:latin typeface="Agency FB" panose="020B0503020202020204" pitchFamily="34" charset="0"/>
            </a:endParaRPr>
          </a:p>
          <a:p>
            <a:pPr marL="0" indent="0">
              <a:buNone/>
            </a:pPr>
            <a:r>
              <a:rPr lang="en-US" sz="3600" dirty="0" smtClean="0">
                <a:solidFill>
                  <a:schemeClr val="tx1">
                    <a:lumMod val="20000"/>
                    <a:lumOff val="80000"/>
                  </a:schemeClr>
                </a:solidFill>
                <a:latin typeface="DIN Alternate"/>
              </a:rPr>
              <a:t>In </a:t>
            </a:r>
            <a:r>
              <a:rPr lang="en-US" sz="3600" dirty="0">
                <a:solidFill>
                  <a:schemeClr val="tx1">
                    <a:lumMod val="20000"/>
                    <a:lumOff val="80000"/>
                  </a:schemeClr>
                </a:solidFill>
                <a:latin typeface="DIN Alternate"/>
              </a:rPr>
              <a:t>the recent years, we have witnessed a dramatic increment </a:t>
            </a:r>
            <a:r>
              <a:rPr lang="en-US" sz="3600" dirty="0" smtClean="0">
                <a:solidFill>
                  <a:schemeClr val="tx1">
                    <a:lumMod val="20000"/>
                    <a:lumOff val="80000"/>
                  </a:schemeClr>
                </a:solidFill>
                <a:latin typeface="DIN Alternate"/>
              </a:rPr>
              <a:t>           in </a:t>
            </a:r>
            <a:r>
              <a:rPr lang="en-US" sz="3600" dirty="0">
                <a:solidFill>
                  <a:schemeClr val="tx1">
                    <a:lumMod val="20000"/>
                    <a:lumOff val="80000"/>
                  </a:schemeClr>
                </a:solidFill>
                <a:latin typeface="DIN Alternate"/>
              </a:rPr>
              <a:t>the volume of spam email. </a:t>
            </a:r>
          </a:p>
          <a:p>
            <a:pPr marL="0" indent="0">
              <a:buNone/>
            </a:pPr>
            <a:r>
              <a:rPr lang="en-US" sz="3600" dirty="0" smtClean="0">
                <a:solidFill>
                  <a:schemeClr val="tx1">
                    <a:lumMod val="20000"/>
                    <a:lumOff val="80000"/>
                  </a:schemeClr>
                </a:solidFill>
                <a:latin typeface="DIN Alternate"/>
              </a:rPr>
              <a:t>Other </a:t>
            </a:r>
            <a:r>
              <a:rPr lang="en-US" sz="3600" dirty="0">
                <a:solidFill>
                  <a:schemeClr val="tx1">
                    <a:lumMod val="20000"/>
                    <a:lumOff val="80000"/>
                  </a:schemeClr>
                </a:solidFill>
                <a:latin typeface="DIN Alternate"/>
              </a:rPr>
              <a:t>related forms of spam are increasingly revealing as a problem of importance, specially the spam on Instant Messaging services (the so called SPIM), and Short Message Service (SMS) or mobile spam.</a:t>
            </a:r>
          </a:p>
          <a:p>
            <a:pPr marL="0" indent="0">
              <a:buNone/>
            </a:pPr>
            <a:r>
              <a:rPr lang="en-IN" sz="3600" dirty="0" smtClean="0">
                <a:solidFill>
                  <a:schemeClr val="tx1">
                    <a:lumMod val="20000"/>
                    <a:lumOff val="80000"/>
                  </a:schemeClr>
                </a:solidFill>
                <a:latin typeface="DIN Alternate"/>
              </a:rPr>
              <a:t>Our </a:t>
            </a:r>
            <a:r>
              <a:rPr lang="en-IN" sz="3600" dirty="0">
                <a:solidFill>
                  <a:schemeClr val="tx1">
                    <a:lumMod val="20000"/>
                    <a:lumOff val="80000"/>
                  </a:schemeClr>
                </a:solidFill>
                <a:latin typeface="DIN Alternate"/>
              </a:rPr>
              <a:t>results demonstrate that </a:t>
            </a:r>
            <a:r>
              <a:rPr lang="en-IN" sz="3600" dirty="0" smtClean="0">
                <a:solidFill>
                  <a:schemeClr val="tx1">
                    <a:lumMod val="20000"/>
                    <a:lumOff val="80000"/>
                  </a:schemeClr>
                </a:solidFill>
                <a:latin typeface="DIN Alternate"/>
              </a:rPr>
              <a:t>Naive </a:t>
            </a:r>
            <a:r>
              <a:rPr lang="en-IN" sz="3600" dirty="0">
                <a:solidFill>
                  <a:schemeClr val="tx1">
                    <a:lumMod val="20000"/>
                    <a:lumOff val="80000"/>
                  </a:schemeClr>
                </a:solidFill>
                <a:latin typeface="DIN Alternate"/>
              </a:rPr>
              <a:t>Bayes (NB) and Random Forest (RF) filtering techniques can be effectively transferred </a:t>
            </a:r>
            <a:r>
              <a:rPr lang="en-IN" sz="3600">
                <a:solidFill>
                  <a:schemeClr val="tx1">
                    <a:lumMod val="20000"/>
                    <a:lumOff val="80000"/>
                  </a:schemeClr>
                </a:solidFill>
                <a:latin typeface="DIN Alternate"/>
              </a:rPr>
              <a:t>from </a:t>
            </a:r>
            <a:r>
              <a:rPr lang="en-IN" sz="3600" smtClean="0">
                <a:solidFill>
                  <a:schemeClr val="tx1">
                    <a:lumMod val="20000"/>
                    <a:lumOff val="80000"/>
                  </a:schemeClr>
                </a:solidFill>
                <a:latin typeface="DIN Alternate"/>
              </a:rPr>
              <a:t>SMS</a:t>
            </a:r>
            <a:r>
              <a:rPr lang="en-IN" sz="3600" smtClean="0">
                <a:solidFill>
                  <a:schemeClr val="tx1">
                    <a:lumMod val="20000"/>
                    <a:lumOff val="80000"/>
                  </a:schemeClr>
                </a:solidFill>
                <a:latin typeface="DIN Alternate"/>
              </a:rPr>
              <a:t> </a:t>
            </a:r>
            <a:r>
              <a:rPr lang="en-IN" sz="3600" dirty="0">
                <a:solidFill>
                  <a:schemeClr val="tx1">
                    <a:lumMod val="20000"/>
                    <a:lumOff val="80000"/>
                  </a:schemeClr>
                </a:solidFill>
                <a:latin typeface="DIN Alternate"/>
              </a:rPr>
              <a:t>to SMS spam.</a:t>
            </a:r>
          </a:p>
          <a:p>
            <a:endParaRPr lang="en-US" dirty="0">
              <a:latin typeface="Agency FB" panose="020B0503020202020204" pitchFamily="34" charset="0"/>
            </a:endParaRPr>
          </a:p>
        </p:txBody>
      </p:sp>
    </p:spTree>
    <p:extLst>
      <p:ext uri="{BB962C8B-B14F-4D97-AF65-F5344CB8AC3E}">
        <p14:creationId xmlns:p14="http://schemas.microsoft.com/office/powerpoint/2010/main" val="365842990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
          <p:cNvSpPr txBox="1">
            <a:spLocks noGrp="1"/>
          </p:cNvSpPr>
          <p:nvPr>
            <p:ph type="body" idx="13"/>
          </p:nvPr>
        </p:nvSpPr>
        <p:spPr>
          <a:prstGeom prst="rect">
            <a:avLst/>
          </a:prstGeom>
        </p:spPr>
        <p:txBody>
          <a:bodyPr/>
          <a:lstStyle/>
          <a:p>
            <a:r>
              <a:t>  </a:t>
            </a:r>
          </a:p>
        </p:txBody>
      </p:sp>
      <p:pic>
        <p:nvPicPr>
          <p:cNvPr id="171" name="IMG_6371.JPG" descr="IMG_6371.JPG"/>
          <p:cNvPicPr>
            <a:picLocks noGrp="1" noChangeAspect="1"/>
          </p:cNvPicPr>
          <p:nvPr>
            <p:ph type="pic" idx="14"/>
          </p:nvPr>
        </p:nvPicPr>
        <p:blipFill>
          <a:blip r:embed="rId2">
            <a:extLst/>
          </a:blip>
          <a:srcRect t="2623" b="2623"/>
          <a:stretch>
            <a:fillRect/>
          </a:stretch>
        </p:blipFill>
        <p:spPr>
          <a:prstGeom prst="rect">
            <a:avLst/>
          </a:prstGeom>
        </p:spPr>
      </p:pic>
      <p:sp>
        <p:nvSpPr>
          <p:cNvPr id="172" name="introduction"/>
          <p:cNvSpPr txBox="1">
            <a:spLocks noGrp="1"/>
          </p:cNvSpPr>
          <p:nvPr>
            <p:ph type="title"/>
          </p:nvPr>
        </p:nvSpPr>
        <p:spPr>
          <a:xfrm>
            <a:off x="406400" y="1536700"/>
            <a:ext cx="6299200" cy="1031082"/>
          </a:xfrm>
          <a:prstGeom prst="rect">
            <a:avLst/>
          </a:prstGeom>
        </p:spPr>
        <p:txBody>
          <a:bodyPr>
            <a:normAutofit/>
          </a:bodyPr>
          <a:lstStyle>
            <a:lvl1pPr defTabSz="531622">
              <a:spcBef>
                <a:spcPts val="2500"/>
              </a:spcBef>
              <a:defRPr sz="7189"/>
            </a:lvl1pPr>
          </a:lstStyle>
          <a:p>
            <a:r>
              <a:rPr sz="6000" dirty="0"/>
              <a:t>introduction</a:t>
            </a:r>
          </a:p>
        </p:txBody>
      </p:sp>
      <p:sp>
        <p:nvSpPr>
          <p:cNvPr id="173" name="SMS spams are one of the concerns and many people do not like to receive them since they are annoying. Many SMS spam detection methods already exist and different classifiers were used, such classifiers depended on Support Vector machine, Naive Bays and many other machine learning algorithms."/>
          <p:cNvSpPr txBox="1">
            <a:spLocks noGrp="1"/>
          </p:cNvSpPr>
          <p:nvPr>
            <p:ph type="body" sz="half" idx="1"/>
          </p:nvPr>
        </p:nvSpPr>
        <p:spPr>
          <a:prstGeom prst="rect">
            <a:avLst/>
          </a:prstGeom>
        </p:spPr>
        <p:txBody>
          <a:bodyPr/>
          <a:lstStyle>
            <a:lvl1pPr marL="0" indent="0" algn="just" defTabSz="306324">
              <a:lnSpc>
                <a:spcPct val="150000"/>
              </a:lnSpc>
              <a:spcBef>
                <a:spcPts val="0"/>
              </a:spcBef>
              <a:buClrTx/>
              <a:buSzTx/>
              <a:buFontTx/>
              <a:buNone/>
              <a:defRPr sz="2881">
                <a:solidFill>
                  <a:srgbClr val="FFFFFF"/>
                </a:solidFill>
                <a:latin typeface="DIN Alternate"/>
                <a:ea typeface="DIN Alternate"/>
                <a:cs typeface="DIN Alternate"/>
                <a:sym typeface="DIN Alternate"/>
              </a:defRPr>
            </a:lvl1pPr>
          </a:lstStyle>
          <a:p>
            <a:r>
              <a:rPr dirty="0"/>
              <a:t>SMS spams are one of the concerns and many people do not like to receive them since they are annoying. Many SMS spam detection methods already exist and different classifiers were used, such classifiers depended on Support Vector machine, Naive Bays and many other machine learning algorithms.</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
          <p:cNvSpPr txBox="1">
            <a:spLocks noGrp="1"/>
          </p:cNvSpPr>
          <p:nvPr>
            <p:ph type="body" idx="13"/>
          </p:nvPr>
        </p:nvSpPr>
        <p:spPr>
          <a:prstGeom prst="rect">
            <a:avLst/>
          </a:prstGeom>
        </p:spPr>
        <p:txBody>
          <a:bodyPr/>
          <a:lstStyle/>
          <a:p>
            <a:r>
              <a:t>  </a:t>
            </a:r>
          </a:p>
        </p:txBody>
      </p:sp>
      <p:sp>
        <p:nvSpPr>
          <p:cNvPr id="176" name="SPAM DETECTION OBJECTIVES"/>
          <p:cNvSpPr txBox="1">
            <a:spLocks noGrp="1"/>
          </p:cNvSpPr>
          <p:nvPr>
            <p:ph type="title"/>
          </p:nvPr>
        </p:nvSpPr>
        <p:spPr>
          <a:prstGeom prst="rect">
            <a:avLst/>
          </a:prstGeom>
        </p:spPr>
        <p:txBody>
          <a:bodyPr/>
          <a:lstStyle>
            <a:lvl1pPr defTabSz="467359">
              <a:spcBef>
                <a:spcPts val="2200"/>
              </a:spcBef>
              <a:defRPr sz="4800"/>
            </a:lvl1pPr>
          </a:lstStyle>
          <a:p>
            <a:r>
              <a:t>SPAM DETECTION OBJECTIVES</a:t>
            </a:r>
          </a:p>
        </p:txBody>
      </p:sp>
      <p:sp>
        <p:nvSpPr>
          <p:cNvPr id="177" name="To filter out the spam messages.…"/>
          <p:cNvSpPr txBox="1">
            <a:spLocks noGrp="1"/>
          </p:cNvSpPr>
          <p:nvPr>
            <p:ph type="body" idx="1"/>
          </p:nvPr>
        </p:nvSpPr>
        <p:spPr>
          <a:prstGeom prst="rect">
            <a:avLst/>
          </a:prstGeom>
        </p:spPr>
        <p:txBody>
          <a:bodyPr/>
          <a:lstStyle/>
          <a:p>
            <a:pPr>
              <a:defRPr>
                <a:solidFill>
                  <a:srgbClr val="FFFFFF"/>
                </a:solidFill>
              </a:defRPr>
            </a:pPr>
            <a:r>
              <a:t>To filter out the spam messages.</a:t>
            </a:r>
          </a:p>
          <a:p>
            <a:pPr>
              <a:defRPr>
                <a:solidFill>
                  <a:srgbClr val="FFFFFF"/>
                </a:solidFill>
              </a:defRPr>
            </a:pPr>
            <a:r>
              <a:t>To protect from Cyber theft.</a:t>
            </a:r>
          </a:p>
          <a:p>
            <a:pPr>
              <a:defRPr>
                <a:solidFill>
                  <a:srgbClr val="FFFFFF"/>
                </a:solidFill>
              </a:defRPr>
            </a:pPr>
            <a:r>
              <a:t>Content based SMS filtering</a:t>
            </a:r>
          </a:p>
        </p:txBody>
      </p:sp>
      <p:pic>
        <p:nvPicPr>
          <p:cNvPr id="178" name="mobile.jpeg" descr="mobile.jpeg"/>
          <p:cNvPicPr>
            <a:picLocks noChangeAspect="1"/>
          </p:cNvPicPr>
          <p:nvPr/>
        </p:nvPicPr>
        <p:blipFill>
          <a:blip r:embed="rId2">
            <a:extLst/>
          </a:blip>
          <a:stretch>
            <a:fillRect/>
          </a:stretch>
        </p:blipFill>
        <p:spPr>
          <a:xfrm>
            <a:off x="6679158" y="5402979"/>
            <a:ext cx="5462560" cy="413134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dir="r" isContent="1"/>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
          <p:cNvSpPr txBox="1">
            <a:spLocks noGrp="1"/>
          </p:cNvSpPr>
          <p:nvPr>
            <p:ph type="body" idx="13"/>
          </p:nvPr>
        </p:nvSpPr>
        <p:spPr>
          <a:prstGeom prst="rect">
            <a:avLst/>
          </a:prstGeom>
        </p:spPr>
        <p:txBody>
          <a:bodyPr/>
          <a:lstStyle/>
          <a:p>
            <a:r>
              <a:t>   </a:t>
            </a:r>
          </a:p>
        </p:txBody>
      </p:sp>
      <p:sp>
        <p:nvSpPr>
          <p:cNvPr id="181" name="What is Machine Learning?"/>
          <p:cNvSpPr txBox="1">
            <a:spLocks noGrp="1"/>
          </p:cNvSpPr>
          <p:nvPr>
            <p:ph type="title"/>
          </p:nvPr>
        </p:nvSpPr>
        <p:spPr>
          <a:prstGeom prst="rect">
            <a:avLst/>
          </a:prstGeom>
        </p:spPr>
        <p:txBody>
          <a:bodyPr/>
          <a:lstStyle>
            <a:lvl1pPr defTabSz="467359">
              <a:spcBef>
                <a:spcPts val="2200"/>
              </a:spcBef>
              <a:defRPr sz="4800"/>
            </a:lvl1pPr>
          </a:lstStyle>
          <a:p>
            <a:r>
              <a:t>What is Machine Learning?</a:t>
            </a:r>
          </a:p>
        </p:txBody>
      </p:sp>
      <p:sp>
        <p:nvSpPr>
          <p:cNvPr id="182" name="Machine learning is a subfield of computer science that evolved from the study of pattern recognition and computational learning theory in artificial intelligence."/>
          <p:cNvSpPr txBox="1">
            <a:spLocks noGrp="1"/>
          </p:cNvSpPr>
          <p:nvPr>
            <p:ph type="body" sz="quarter" idx="1"/>
          </p:nvPr>
        </p:nvSpPr>
        <p:spPr>
          <a:xfrm>
            <a:off x="406400" y="2743200"/>
            <a:ext cx="12192000" cy="1899295"/>
          </a:xfrm>
          <a:prstGeom prst="rect">
            <a:avLst/>
          </a:prstGeom>
        </p:spPr>
        <p:txBody>
          <a:bodyPr/>
          <a:lstStyle>
            <a:lvl1pPr>
              <a:defRPr>
                <a:solidFill>
                  <a:srgbClr val="FFFFFF"/>
                </a:solidFill>
              </a:defRPr>
            </a:lvl1pPr>
          </a:lstStyle>
          <a:p>
            <a:r>
              <a:t>Machine learning is a subfield of computer science that evolved from the study of pattern recognition and computational learning theory in artificial intelligence.</a:t>
            </a:r>
          </a:p>
        </p:txBody>
      </p:sp>
      <p:sp>
        <p:nvSpPr>
          <p:cNvPr id="183" name="types of machine learning"/>
          <p:cNvSpPr txBox="1"/>
          <p:nvPr/>
        </p:nvSpPr>
        <p:spPr>
          <a:xfrm>
            <a:off x="254000" y="5125094"/>
            <a:ext cx="12192000"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467359">
              <a:lnSpc>
                <a:spcPct val="80000"/>
              </a:lnSpc>
              <a:spcBef>
                <a:spcPts val="2200"/>
              </a:spcBef>
              <a:defRPr sz="4800" cap="all">
                <a:solidFill>
                  <a:schemeClr val="accent1"/>
                </a:solidFill>
                <a:latin typeface="+mn-lt"/>
                <a:ea typeface="+mn-ea"/>
                <a:cs typeface="+mn-cs"/>
                <a:sym typeface="DIN Condensed"/>
              </a:defRPr>
            </a:lvl1pPr>
          </a:lstStyle>
          <a:p>
            <a:r>
              <a:t>types of machine learning</a:t>
            </a:r>
          </a:p>
        </p:txBody>
      </p:sp>
      <p:sp>
        <p:nvSpPr>
          <p:cNvPr id="184" name="Supervised learning…"/>
          <p:cNvSpPr txBox="1"/>
          <p:nvPr/>
        </p:nvSpPr>
        <p:spPr>
          <a:xfrm>
            <a:off x="254000" y="6331594"/>
            <a:ext cx="12192000" cy="2779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444500" indent="-444500">
              <a:spcBef>
                <a:spcPts val="2800"/>
              </a:spcBef>
              <a:buClr>
                <a:schemeClr val="accent1"/>
              </a:buClr>
              <a:buSzPct val="104999"/>
              <a:buFont typeface="Avenir Next"/>
              <a:buChar char="▸"/>
              <a:defRPr sz="3400">
                <a:solidFill>
                  <a:srgbClr val="FFFFFF"/>
                </a:solidFill>
              </a:defRPr>
            </a:pPr>
            <a:r>
              <a:t>Supervised learning</a:t>
            </a:r>
          </a:p>
          <a:p>
            <a:pPr marL="444500" indent="-444500">
              <a:spcBef>
                <a:spcPts val="2800"/>
              </a:spcBef>
              <a:buClr>
                <a:schemeClr val="accent1"/>
              </a:buClr>
              <a:buSzPct val="104999"/>
              <a:buFont typeface="Avenir Next"/>
              <a:buChar char="▸"/>
              <a:defRPr sz="3400">
                <a:solidFill>
                  <a:srgbClr val="FFFFFF"/>
                </a:solidFill>
              </a:defRPr>
            </a:pPr>
            <a:r>
              <a:t>Unsupervised learning</a:t>
            </a:r>
          </a:p>
          <a:p>
            <a:pPr marL="444500" indent="-444500">
              <a:spcBef>
                <a:spcPts val="2800"/>
              </a:spcBef>
              <a:buClr>
                <a:schemeClr val="accent1"/>
              </a:buClr>
              <a:buSzPct val="104999"/>
              <a:buFont typeface="Avenir Next"/>
              <a:buChar char="▸"/>
              <a:defRPr sz="3400">
                <a:solidFill>
                  <a:srgbClr val="FFFFFF"/>
                </a:solidFill>
              </a:defRPr>
            </a:pPr>
            <a:r>
              <a:t>Reinforcement learning</a:t>
            </a:r>
          </a:p>
        </p:txBody>
      </p:sp>
    </p:spTree>
  </p:cSld>
  <p:clrMapOvr>
    <a:masterClrMapping/>
  </p:clrMapOvr>
  <mc:AlternateContent xmlns:mc="http://schemas.openxmlformats.org/markup-compatibility/2006" xmlns:p14="http://schemas.microsoft.com/office/powerpoint/2010/main">
    <mc:Choice Requires="p14">
      <p:transition spd="slow" p14:dur="2000">
        <p:push dir="r"/>
      </p:transition>
    </mc:Choice>
    <mc:Fallback xmlns="" xmlns:m="http://schemas.openxmlformats.org/officeDocument/2006/math"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
          <p:cNvSpPr txBox="1">
            <a:spLocks noGrp="1"/>
          </p:cNvSpPr>
          <p:nvPr>
            <p:ph type="body" idx="13"/>
          </p:nvPr>
        </p:nvSpPr>
        <p:spPr>
          <a:prstGeom prst="rect">
            <a:avLst/>
          </a:prstGeom>
        </p:spPr>
        <p:txBody>
          <a:bodyPr/>
          <a:lstStyle/>
          <a:p>
            <a:r>
              <a:t>   </a:t>
            </a:r>
          </a:p>
        </p:txBody>
      </p:sp>
      <p:sp>
        <p:nvSpPr>
          <p:cNvPr id="187" name="procedure"/>
          <p:cNvSpPr txBox="1">
            <a:spLocks noGrp="1"/>
          </p:cNvSpPr>
          <p:nvPr>
            <p:ph type="title"/>
          </p:nvPr>
        </p:nvSpPr>
        <p:spPr>
          <a:prstGeom prst="rect">
            <a:avLst/>
          </a:prstGeom>
        </p:spPr>
        <p:txBody>
          <a:bodyPr/>
          <a:lstStyle>
            <a:lvl1pPr defTabSz="467359">
              <a:spcBef>
                <a:spcPts val="2200"/>
              </a:spcBef>
              <a:defRPr sz="4800"/>
            </a:lvl1pPr>
          </a:lstStyle>
          <a:p>
            <a:r>
              <a:t>procedure </a:t>
            </a:r>
          </a:p>
        </p:txBody>
      </p:sp>
      <p:sp>
        <p:nvSpPr>
          <p:cNvPr id="188" name="The Basic algorithm for solving a task like this is:…"/>
          <p:cNvSpPr txBox="1"/>
          <p:nvPr/>
        </p:nvSpPr>
        <p:spPr>
          <a:xfrm>
            <a:off x="574414" y="2988027"/>
            <a:ext cx="11243668" cy="3771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50000"/>
              </a:lnSpc>
              <a:spcBef>
                <a:spcPts val="0"/>
              </a:spcBef>
              <a:defRPr sz="2800">
                <a:solidFill>
                  <a:srgbClr val="454848"/>
                </a:solidFill>
                <a:latin typeface="Helvetica"/>
                <a:ea typeface="Helvetica"/>
                <a:cs typeface="Helvetica"/>
                <a:sym typeface="Helvetica"/>
              </a:defRPr>
            </a:pPr>
            <a:r>
              <a:t>The Basic algorithm for solving a task like this is:</a:t>
            </a:r>
          </a:p>
          <a:p>
            <a:pPr marL="457200" indent="-317500" defTabSz="457200">
              <a:lnSpc>
                <a:spcPct val="150000"/>
              </a:lnSpc>
              <a:spcBef>
                <a:spcPts val="0"/>
              </a:spcBef>
              <a:buClr>
                <a:schemeClr val="accent1"/>
              </a:buClr>
              <a:buSzPct val="104999"/>
              <a:buFont typeface="Helvetica"/>
              <a:buChar char="•"/>
              <a:defRPr sz="2800">
                <a:solidFill>
                  <a:srgbClr val="454848"/>
                </a:solidFill>
                <a:latin typeface="Helvetica"/>
                <a:ea typeface="Helvetica"/>
                <a:cs typeface="Helvetica"/>
                <a:sym typeface="Helvetica"/>
              </a:defRPr>
            </a:pPr>
            <a:r>
              <a:t>	Collect data and classify it</a:t>
            </a:r>
          </a:p>
          <a:p>
            <a:pPr marL="457200" indent="-317500" defTabSz="457200">
              <a:lnSpc>
                <a:spcPct val="150000"/>
              </a:lnSpc>
              <a:spcBef>
                <a:spcPts val="0"/>
              </a:spcBef>
              <a:buClr>
                <a:schemeClr val="accent1"/>
              </a:buClr>
              <a:buSzPct val="104999"/>
              <a:buFont typeface="Helvetica"/>
              <a:buChar char="•"/>
              <a:defRPr sz="2800">
                <a:solidFill>
                  <a:srgbClr val="454848"/>
                </a:solidFill>
                <a:latin typeface="Helvetica"/>
                <a:ea typeface="Helvetica"/>
                <a:cs typeface="Helvetica"/>
                <a:sym typeface="Helvetica"/>
              </a:defRPr>
            </a:pPr>
            <a:r>
              <a:t>	Divide dataset to train-set and test-set</a:t>
            </a:r>
          </a:p>
          <a:p>
            <a:pPr marL="457200" indent="-317500" defTabSz="457200">
              <a:lnSpc>
                <a:spcPct val="150000"/>
              </a:lnSpc>
              <a:spcBef>
                <a:spcPts val="0"/>
              </a:spcBef>
              <a:buClr>
                <a:schemeClr val="accent1"/>
              </a:buClr>
              <a:buSzPct val="104999"/>
              <a:buFont typeface="Helvetica"/>
              <a:buChar char="•"/>
              <a:defRPr sz="2800">
                <a:solidFill>
                  <a:srgbClr val="454848"/>
                </a:solidFill>
                <a:latin typeface="Helvetica"/>
                <a:ea typeface="Helvetica"/>
                <a:cs typeface="Helvetica"/>
                <a:sym typeface="Helvetica"/>
              </a:defRPr>
            </a:pPr>
            <a:r>
              <a:t>	Collect classifiers and vectorizers</a:t>
            </a:r>
          </a:p>
          <a:p>
            <a:pPr marL="457200" indent="-317500" defTabSz="457200">
              <a:lnSpc>
                <a:spcPct val="150000"/>
              </a:lnSpc>
              <a:spcBef>
                <a:spcPts val="0"/>
              </a:spcBef>
              <a:buClr>
                <a:schemeClr val="accent1"/>
              </a:buClr>
              <a:buSzPct val="104999"/>
              <a:buFont typeface="Helvetica"/>
              <a:buChar char="•"/>
              <a:defRPr sz="2800">
                <a:solidFill>
                  <a:srgbClr val="454848"/>
                </a:solidFill>
                <a:latin typeface="Helvetica"/>
                <a:ea typeface="Helvetica"/>
                <a:cs typeface="Helvetica"/>
                <a:sym typeface="Helvetica"/>
              </a:defRPr>
            </a:pPr>
            <a:r>
              <a:t>	Fit each classifier with train-set and calculate accuracy with test-set</a:t>
            </a:r>
          </a:p>
          <a:p>
            <a:pPr marL="457200" indent="-317500" defTabSz="457200">
              <a:lnSpc>
                <a:spcPct val="150000"/>
              </a:lnSpc>
              <a:spcBef>
                <a:spcPts val="0"/>
              </a:spcBef>
              <a:buClr>
                <a:schemeClr val="accent1"/>
              </a:buClr>
              <a:buSzPct val="104999"/>
              <a:buFont typeface="Helvetica"/>
              <a:buChar char="•"/>
              <a:defRPr sz="2800">
                <a:solidFill>
                  <a:srgbClr val="454848"/>
                </a:solidFill>
                <a:latin typeface="Helvetica"/>
                <a:ea typeface="Helvetica"/>
                <a:cs typeface="Helvetica"/>
                <a:sym typeface="Helvetica"/>
              </a:defRPr>
            </a:pPr>
            <a:r>
              <a:t>	Find classifier with the biggest accuracy</a:t>
            </a:r>
          </a:p>
        </p:txBody>
      </p:sp>
    </p:spTree>
  </p:cSld>
  <p:clrMapOvr>
    <a:masterClrMapping/>
  </p:clrMapOvr>
  <mc:AlternateContent xmlns:mc="http://schemas.openxmlformats.org/markup-compatibility/2006" xmlns:p14="http://schemas.microsoft.com/office/powerpoint/2010/main">
    <mc:Choice Requires="p14">
      <p:transition spd="slow" p14:dur="1500">
        <p14:prism dir="r" isContent="1"/>
      </p:transition>
    </mc:Choice>
    <mc:Fallback xmlns="" xmlns:m="http://schemas.openxmlformats.org/officeDocument/2006/math" xmlns:a14="http://schemas.microsoft.com/office/drawing/2010/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
          <p:cNvSpPr txBox="1">
            <a:spLocks noGrp="1"/>
          </p:cNvSpPr>
          <p:nvPr>
            <p:ph type="body" idx="13"/>
          </p:nvPr>
        </p:nvSpPr>
        <p:spPr>
          <a:prstGeom prst="rect">
            <a:avLst/>
          </a:prstGeom>
        </p:spPr>
        <p:txBody>
          <a:bodyPr/>
          <a:lstStyle/>
          <a:p>
            <a:r>
              <a:t>  </a:t>
            </a:r>
          </a:p>
        </p:txBody>
      </p:sp>
      <p:sp>
        <p:nvSpPr>
          <p:cNvPr id="191" name="data-set selection"/>
          <p:cNvSpPr txBox="1">
            <a:spLocks noGrp="1"/>
          </p:cNvSpPr>
          <p:nvPr>
            <p:ph type="title"/>
          </p:nvPr>
        </p:nvSpPr>
        <p:spPr>
          <a:prstGeom prst="rect">
            <a:avLst/>
          </a:prstGeom>
        </p:spPr>
        <p:txBody>
          <a:bodyPr/>
          <a:lstStyle>
            <a:lvl1pPr defTabSz="467359">
              <a:spcBef>
                <a:spcPts val="2200"/>
              </a:spcBef>
              <a:defRPr sz="4800"/>
            </a:lvl1pPr>
          </a:lstStyle>
          <a:p>
            <a:r>
              <a:t>data-set selection</a:t>
            </a:r>
          </a:p>
        </p:txBody>
      </p:sp>
      <p:sp>
        <p:nvSpPr>
          <p:cNvPr id="192" name="For this project, we chose the dataset SMS Spam Collection Dataset on kaggle.com This file contains a set of 5,574 SMS tagged messages in English. Each message is tagged as ‘ham’ (legitimate) or ‘spam’."/>
          <p:cNvSpPr txBox="1">
            <a:spLocks noGrp="1"/>
          </p:cNvSpPr>
          <p:nvPr>
            <p:ph type="body" sz="half" idx="1"/>
          </p:nvPr>
        </p:nvSpPr>
        <p:spPr>
          <a:xfrm>
            <a:off x="406400" y="2755900"/>
            <a:ext cx="12192000" cy="3181648"/>
          </a:xfrm>
          <a:prstGeom prst="rect">
            <a:avLst/>
          </a:prstGeom>
        </p:spPr>
        <p:txBody>
          <a:bodyPr/>
          <a:lstStyle/>
          <a:p>
            <a:pPr>
              <a:buChar char="•"/>
              <a:defRPr>
                <a:solidFill>
                  <a:srgbClr val="FFFFFF"/>
                </a:solidFill>
                <a:latin typeface="Helvetica"/>
                <a:ea typeface="Helvetica"/>
                <a:cs typeface="Helvetica"/>
                <a:sym typeface="Helvetica"/>
              </a:defRPr>
            </a:pPr>
            <a:r>
              <a:rPr dirty="0"/>
              <a:t>For this project, we chose the dataset SMS Spam Collection Dataset on </a:t>
            </a:r>
            <a:r>
              <a:rPr dirty="0">
                <a:solidFill>
                  <a:schemeClr val="bg1">
                    <a:lumMod val="10000"/>
                    <a:lumOff val="90000"/>
                  </a:schemeClr>
                </a:solidFill>
                <a:hlinkClick r:id="rId2"/>
              </a:rPr>
              <a:t>kaggle.com</a:t>
            </a:r>
            <a:r>
              <a:rPr dirty="0"/>
              <a:t/>
            </a:r>
            <a:br>
              <a:rPr dirty="0"/>
            </a:br>
            <a:r>
              <a:rPr dirty="0"/>
              <a:t>This file contains a set of 5,574 SMS tagged messages in English. Each message is tagged as ‘ham’ (legitimate) or ‘spam’.</a:t>
            </a:r>
          </a:p>
        </p:txBody>
      </p:sp>
      <p:pic>
        <p:nvPicPr>
          <p:cNvPr id="193" name="spam snip.jpeg" descr="spam snip.jpeg"/>
          <p:cNvPicPr>
            <a:picLocks noChangeAspect="1"/>
          </p:cNvPicPr>
          <p:nvPr/>
        </p:nvPicPr>
        <p:blipFill>
          <a:blip r:embed="rId3">
            <a:extLst/>
          </a:blip>
          <a:stretch>
            <a:fillRect/>
          </a:stretch>
        </p:blipFill>
        <p:spPr>
          <a:xfrm>
            <a:off x="2616174" y="5910274"/>
            <a:ext cx="7772452" cy="35645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push/>
      </p:transition>
    </mc:Choice>
    <mc:Fallback xmlns="" xmlns:m="http://schemas.openxmlformats.org/officeDocument/2006/math" xmlns:a14="http://schemas.microsoft.com/office/drawing/2010/main">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
          <p:cNvSpPr txBox="1">
            <a:spLocks noGrp="1"/>
          </p:cNvSpPr>
          <p:nvPr>
            <p:ph type="body" idx="13"/>
          </p:nvPr>
        </p:nvSpPr>
        <p:spPr>
          <a:prstGeom prst="rect">
            <a:avLst/>
          </a:prstGeom>
        </p:spPr>
        <p:txBody>
          <a:bodyPr/>
          <a:lstStyle/>
          <a:p>
            <a:r>
              <a:t>  </a:t>
            </a:r>
          </a:p>
        </p:txBody>
      </p:sp>
      <p:sp>
        <p:nvSpPr>
          <p:cNvPr id="198" name="libraries included"/>
          <p:cNvSpPr txBox="1">
            <a:spLocks noGrp="1"/>
          </p:cNvSpPr>
          <p:nvPr>
            <p:ph type="title"/>
          </p:nvPr>
        </p:nvSpPr>
        <p:spPr>
          <a:prstGeom prst="rect">
            <a:avLst/>
          </a:prstGeom>
        </p:spPr>
        <p:txBody>
          <a:bodyPr/>
          <a:lstStyle>
            <a:lvl1pPr defTabSz="467359">
              <a:spcBef>
                <a:spcPts val="2200"/>
              </a:spcBef>
              <a:defRPr sz="4800"/>
            </a:lvl1pPr>
          </a:lstStyle>
          <a:p>
            <a:r>
              <a:t>libraries included</a:t>
            </a:r>
          </a:p>
        </p:txBody>
      </p:sp>
      <p:sp>
        <p:nvSpPr>
          <p:cNvPr id="199" name="numpy - general-purpose array-processing package. It provides a high-performance multidimensional array object, and tools for working with these arrays.…"/>
          <p:cNvSpPr txBox="1">
            <a:spLocks noGrp="1"/>
          </p:cNvSpPr>
          <p:nvPr>
            <p:ph type="body" idx="1"/>
          </p:nvPr>
        </p:nvSpPr>
        <p:spPr>
          <a:prstGeom prst="rect">
            <a:avLst/>
          </a:prstGeom>
        </p:spPr>
        <p:txBody>
          <a:bodyPr/>
          <a:lstStyle/>
          <a:p>
            <a:pPr marL="355600" indent="-355600" defTabSz="467359">
              <a:spcBef>
                <a:spcPts val="2200"/>
              </a:spcBef>
              <a:defRPr sz="2720">
                <a:solidFill>
                  <a:srgbClr val="FFFFFF"/>
                </a:solidFill>
              </a:defRPr>
            </a:pPr>
            <a:r>
              <a:rPr b="1" dirty="0" err="1">
                <a:latin typeface="Avenir Next"/>
                <a:ea typeface="Avenir Next"/>
                <a:cs typeface="Avenir Next"/>
                <a:sym typeface="Avenir Next"/>
              </a:rPr>
              <a:t>numpy</a:t>
            </a:r>
            <a:r>
              <a:rPr dirty="0"/>
              <a:t> - general-purpose array-processing package. It provides a high-performance multidimensional array object, and tools for working with these arrays.</a:t>
            </a:r>
          </a:p>
          <a:p>
            <a:pPr marL="355600" indent="-355600" defTabSz="467359">
              <a:spcBef>
                <a:spcPts val="2200"/>
              </a:spcBef>
              <a:defRPr sz="2720">
                <a:solidFill>
                  <a:srgbClr val="FFFFFF"/>
                </a:solidFill>
              </a:defRPr>
            </a:pPr>
            <a:r>
              <a:rPr b="1" dirty="0">
                <a:latin typeface="Avenir Next"/>
                <a:ea typeface="Avenir Next"/>
                <a:cs typeface="Avenir Next"/>
                <a:sym typeface="Avenir Next"/>
              </a:rPr>
              <a:t>pandas</a:t>
            </a:r>
            <a:r>
              <a:rPr dirty="0"/>
              <a:t> - makes importing and analyzing data much easier. It builds on packages like </a:t>
            </a:r>
            <a:r>
              <a:rPr dirty="0" err="1"/>
              <a:t>numpy</a:t>
            </a:r>
            <a:r>
              <a:rPr dirty="0"/>
              <a:t> </a:t>
            </a:r>
            <a:r>
              <a:rPr dirty="0" smtClean="0"/>
              <a:t>and</a:t>
            </a:r>
            <a:r>
              <a:rPr lang="en-IN" dirty="0" smtClean="0"/>
              <a:t> </a:t>
            </a:r>
            <a:r>
              <a:rPr lang="en-IN" dirty="0" err="1" smtClean="0"/>
              <a:t>matplotlib</a:t>
            </a:r>
            <a:r>
              <a:rPr dirty="0" smtClean="0"/>
              <a:t> to give a  place to do most of the data analysis and visualization work.</a:t>
            </a:r>
          </a:p>
          <a:p>
            <a:pPr marL="355600" indent="-355600" defTabSz="467359">
              <a:spcBef>
                <a:spcPts val="2200"/>
              </a:spcBef>
              <a:defRPr sz="2720">
                <a:solidFill>
                  <a:srgbClr val="FFFFFF"/>
                </a:solidFill>
              </a:defRPr>
            </a:pPr>
            <a:r>
              <a:rPr b="1" dirty="0" smtClean="0">
                <a:latin typeface="Avenir Next"/>
                <a:ea typeface="Avenir Next"/>
                <a:cs typeface="Avenir Next"/>
                <a:sym typeface="Avenir Next"/>
              </a:rPr>
              <a:t>regular expressions</a:t>
            </a:r>
            <a:r>
              <a:rPr dirty="0" smtClean="0"/>
              <a:t> - special sequence of characters that helps you match or find other strings or sets of strings, using a </a:t>
            </a:r>
            <a:r>
              <a:rPr dirty="0" err="1" smtClean="0"/>
              <a:t>specialised</a:t>
            </a:r>
            <a:r>
              <a:rPr dirty="0" smtClean="0"/>
              <a:t> syntax held in a pattern</a:t>
            </a:r>
          </a:p>
          <a:p>
            <a:pPr marL="355600" indent="-355600" defTabSz="467359">
              <a:spcBef>
                <a:spcPts val="2200"/>
              </a:spcBef>
              <a:defRPr sz="2720">
                <a:solidFill>
                  <a:srgbClr val="FFFFFF"/>
                </a:solidFill>
              </a:defRPr>
            </a:pPr>
            <a:r>
              <a:rPr b="1" dirty="0" err="1" smtClean="0">
                <a:latin typeface="Avenir Next"/>
                <a:ea typeface="Avenir Next"/>
                <a:cs typeface="Avenir Next"/>
                <a:sym typeface="Avenir Next"/>
              </a:rPr>
              <a:t>SciKit</a:t>
            </a:r>
            <a:r>
              <a:rPr b="1" dirty="0" smtClean="0">
                <a:latin typeface="Avenir Next"/>
                <a:ea typeface="Avenir Next"/>
                <a:cs typeface="Avenir Next"/>
                <a:sym typeface="Avenir Next"/>
              </a:rPr>
              <a:t> </a:t>
            </a:r>
            <a:r>
              <a:rPr b="1" dirty="0">
                <a:latin typeface="Avenir Next"/>
                <a:ea typeface="Avenir Next"/>
                <a:cs typeface="Avenir Next"/>
                <a:sym typeface="Avenir Next"/>
              </a:rPr>
              <a:t>Learn</a:t>
            </a:r>
            <a:r>
              <a:rPr dirty="0"/>
              <a:t> - Simple and efficient tools for data mining and data analysis.</a:t>
            </a:r>
          </a:p>
        </p:txBody>
      </p:sp>
    </p:spTree>
  </p:cSld>
  <p:clrMapOvr>
    <a:masterClrMapping/>
  </p:clrMapOvr>
  <mc:AlternateContent xmlns:mc="http://schemas.openxmlformats.org/markup-compatibility/2006" xmlns:p14="http://schemas.microsoft.com/office/powerpoint/2010/main">
    <mc:Choice Requires="p14">
      <p:transition spd="med">
        <p:push/>
      </p:transition>
    </mc:Choice>
    <mc:Fallback xmlns="" xmlns:m="http://schemas.openxmlformats.org/officeDocument/2006/math" xmlns:a14="http://schemas.microsoft.com/office/drawing/2010/main">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
          <p:cNvSpPr txBox="1">
            <a:spLocks noGrp="1"/>
          </p:cNvSpPr>
          <p:nvPr>
            <p:ph type="body" idx="13"/>
          </p:nvPr>
        </p:nvSpPr>
        <p:spPr>
          <a:prstGeom prst="rect">
            <a:avLst/>
          </a:prstGeom>
        </p:spPr>
        <p:txBody>
          <a:bodyPr/>
          <a:lstStyle/>
          <a:p>
            <a:r>
              <a:t>  </a:t>
            </a:r>
          </a:p>
        </p:txBody>
      </p:sp>
      <p:sp>
        <p:nvSpPr>
          <p:cNvPr id="202" name="Machine learning algorithms"/>
          <p:cNvSpPr txBox="1">
            <a:spLocks noGrp="1"/>
          </p:cNvSpPr>
          <p:nvPr>
            <p:ph type="title"/>
          </p:nvPr>
        </p:nvSpPr>
        <p:spPr>
          <a:prstGeom prst="rect">
            <a:avLst/>
          </a:prstGeom>
        </p:spPr>
        <p:txBody>
          <a:bodyPr/>
          <a:lstStyle>
            <a:lvl1pPr defTabSz="467359">
              <a:spcBef>
                <a:spcPts val="2200"/>
              </a:spcBef>
              <a:defRPr sz="4800"/>
            </a:lvl1pPr>
          </a:lstStyle>
          <a:p>
            <a:r>
              <a:t>Machine learning algorithms</a:t>
            </a:r>
          </a:p>
        </p:txBody>
      </p:sp>
      <p:sp>
        <p:nvSpPr>
          <p:cNvPr id="203" name="For classification, we used library Scikit-learn. It contains many methods for:…"/>
          <p:cNvSpPr txBox="1">
            <a:spLocks noGrp="1"/>
          </p:cNvSpPr>
          <p:nvPr>
            <p:ph type="body" sz="half" idx="1"/>
          </p:nvPr>
        </p:nvSpPr>
        <p:spPr>
          <a:xfrm>
            <a:off x="406400" y="2400300"/>
            <a:ext cx="12192000" cy="3255318"/>
          </a:xfrm>
          <a:prstGeom prst="rect">
            <a:avLst/>
          </a:prstGeom>
        </p:spPr>
        <p:txBody>
          <a:bodyPr>
            <a:normAutofit lnSpcReduction="10000"/>
          </a:bodyPr>
          <a:lstStyle/>
          <a:p>
            <a:pPr marL="0" indent="0" algn="just" defTabSz="457200">
              <a:lnSpc>
                <a:spcPct val="150000"/>
              </a:lnSpc>
              <a:spcBef>
                <a:spcPts val="0"/>
              </a:spcBef>
              <a:buClrTx/>
              <a:buSzTx/>
              <a:buFontTx/>
              <a:buNone/>
              <a:defRPr sz="2800">
                <a:solidFill>
                  <a:srgbClr val="222222"/>
                </a:solidFill>
                <a:latin typeface="Helvetica"/>
                <a:ea typeface="Helvetica"/>
                <a:cs typeface="Helvetica"/>
                <a:sym typeface="Helvetica"/>
              </a:defRPr>
            </a:pPr>
            <a:r>
              <a:rPr dirty="0"/>
              <a:t>For classification, we used </a:t>
            </a:r>
            <a:r>
              <a:rPr dirty="0" smtClean="0"/>
              <a:t>library</a:t>
            </a:r>
            <a:r>
              <a:rPr lang="en-IN" dirty="0"/>
              <a:t> </a:t>
            </a:r>
            <a:r>
              <a:rPr lang="en-IN" dirty="0" err="1" smtClean="0"/>
              <a:t>SciKit</a:t>
            </a:r>
            <a:r>
              <a:rPr lang="en-IN" dirty="0" smtClean="0"/>
              <a:t>-learn</a:t>
            </a:r>
            <a:r>
              <a:rPr dirty="0" smtClean="0"/>
              <a:t>. </a:t>
            </a:r>
            <a:r>
              <a:rPr dirty="0"/>
              <a:t>It contains many methods for:</a:t>
            </a:r>
          </a:p>
          <a:p>
            <a:pPr marL="457200" indent="-317500" algn="just" defTabSz="457200">
              <a:lnSpc>
                <a:spcPct val="150000"/>
              </a:lnSpc>
              <a:spcBef>
                <a:spcPts val="0"/>
              </a:spcBef>
              <a:buFont typeface="Helvetica"/>
              <a:buChar char="•"/>
              <a:defRPr sz="2800">
                <a:solidFill>
                  <a:srgbClr val="222222"/>
                </a:solidFill>
                <a:latin typeface="Helvetica"/>
                <a:ea typeface="Helvetica"/>
                <a:cs typeface="Helvetica"/>
                <a:sym typeface="Helvetica"/>
              </a:defRPr>
            </a:pPr>
            <a:r>
              <a:rPr dirty="0"/>
              <a:t>	classification and regression</a:t>
            </a:r>
          </a:p>
          <a:p>
            <a:pPr marL="457200" indent="-317500" algn="just" defTabSz="457200">
              <a:lnSpc>
                <a:spcPct val="150000"/>
              </a:lnSpc>
              <a:spcBef>
                <a:spcPts val="0"/>
              </a:spcBef>
              <a:buFont typeface="Helvetica"/>
              <a:buChar char="•"/>
              <a:defRPr sz="2800">
                <a:solidFill>
                  <a:srgbClr val="222222"/>
                </a:solidFill>
                <a:latin typeface="Helvetica"/>
                <a:ea typeface="Helvetica"/>
                <a:cs typeface="Helvetica"/>
                <a:sym typeface="Helvetica"/>
              </a:defRPr>
            </a:pPr>
            <a:r>
              <a:rPr dirty="0"/>
              <a:t>	k-nearest </a:t>
            </a:r>
            <a:r>
              <a:rPr dirty="0" err="1"/>
              <a:t>neighbours</a:t>
            </a:r>
            <a:r>
              <a:rPr dirty="0"/>
              <a:t> algorithm</a:t>
            </a:r>
          </a:p>
          <a:p>
            <a:pPr marL="457200" indent="-317500" algn="just" defTabSz="457200">
              <a:lnSpc>
                <a:spcPct val="150000"/>
              </a:lnSpc>
              <a:spcBef>
                <a:spcPts val="0"/>
              </a:spcBef>
              <a:buFont typeface="Helvetica"/>
              <a:buChar char="•"/>
              <a:defRPr sz="2800">
                <a:solidFill>
                  <a:srgbClr val="222222"/>
                </a:solidFill>
                <a:latin typeface="Helvetica"/>
                <a:ea typeface="Helvetica"/>
                <a:cs typeface="Helvetica"/>
                <a:sym typeface="Helvetica"/>
              </a:defRPr>
            </a:pPr>
            <a:r>
              <a:rPr dirty="0"/>
              <a:t>	decision tree-based model</a:t>
            </a:r>
          </a:p>
          <a:p>
            <a:pPr marL="457200" indent="-317500" algn="just" defTabSz="457200">
              <a:lnSpc>
                <a:spcPct val="150000"/>
              </a:lnSpc>
              <a:spcBef>
                <a:spcPts val="0"/>
              </a:spcBef>
              <a:buFont typeface="Helvetica"/>
              <a:buChar char="•"/>
              <a:defRPr sz="2800">
                <a:solidFill>
                  <a:srgbClr val="222222"/>
                </a:solidFill>
                <a:latin typeface="Helvetica"/>
                <a:ea typeface="Helvetica"/>
                <a:cs typeface="Helvetica"/>
                <a:sym typeface="Helvetica"/>
              </a:defRPr>
            </a:pPr>
            <a:r>
              <a:rPr lang="en-IN" dirty="0" smtClean="0"/>
              <a:t>     </a:t>
            </a:r>
            <a:r>
              <a:rPr dirty="0" smtClean="0"/>
              <a:t>Naive </a:t>
            </a:r>
            <a:r>
              <a:rPr dirty="0"/>
              <a:t>Bayes algorithms</a:t>
            </a:r>
          </a:p>
        </p:txBody>
      </p:sp>
      <p:sp>
        <p:nvSpPr>
          <p:cNvPr id="204" name="Considering the previous research work and related work we chose Naive Bayes classifiers, a family of classifiers that are based on the popular Bayes’ probability theorem."/>
          <p:cNvSpPr txBox="1"/>
          <p:nvPr/>
        </p:nvSpPr>
        <p:spPr>
          <a:xfrm>
            <a:off x="338276" y="6344592"/>
            <a:ext cx="12192002" cy="1733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lnSpc>
                <a:spcPct val="150000"/>
              </a:lnSpc>
              <a:defRPr sz="2600">
                <a:solidFill>
                  <a:srgbClr val="222222"/>
                </a:solidFill>
                <a:latin typeface="Helvetica"/>
                <a:ea typeface="Helvetica"/>
                <a:cs typeface="Helvetica"/>
                <a:sym typeface="Helvetica"/>
              </a:defRPr>
            </a:pPr>
            <a:r>
              <a:t>Considering the previous </a:t>
            </a:r>
            <a:r>
              <a:rPr sz="2800"/>
              <a:t>research</a:t>
            </a:r>
            <a:r>
              <a:t> work and related work we chose </a:t>
            </a:r>
            <a:r>
              <a:rPr b="1"/>
              <a:t>Naive Bayes classifiers</a:t>
            </a:r>
            <a:r>
              <a:t>, a family of classifiers that are based on the popular Bayes’ probability theorem.</a:t>
            </a:r>
          </a:p>
        </p:txBody>
      </p:sp>
    </p:spTree>
  </p:cSld>
  <p:clrMapOvr>
    <a:masterClrMapping/>
  </p:clrMapOvr>
  <mc:AlternateContent xmlns:mc="http://schemas.openxmlformats.org/markup-compatibility/2006" xmlns:p14="http://schemas.microsoft.com/office/powerpoint/2010/main">
    <mc:Choice Requires="p14">
      <p:transition spd="slow" p14:dur="1500">
        <p14:prism dir="r" isContent="1"/>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TotalTime>
  <Words>530</Words>
  <Application>Microsoft Office PowerPoint</Application>
  <PresentationFormat>Custom</PresentationFormat>
  <Paragraphs>67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Agency FB</vt:lpstr>
      <vt:lpstr>Avenir Next</vt:lpstr>
      <vt:lpstr>Avenir Next Medium</vt:lpstr>
      <vt:lpstr>DIN Alternate</vt:lpstr>
      <vt:lpstr>DIN Condensed</vt:lpstr>
      <vt:lpstr>Helvetica</vt:lpstr>
      <vt:lpstr>Helvetica Neue</vt:lpstr>
      <vt:lpstr>New_Template7</vt:lpstr>
      <vt:lpstr>spam detection</vt:lpstr>
      <vt:lpstr>PowerPoint Presentation</vt:lpstr>
      <vt:lpstr>introduction</vt:lpstr>
      <vt:lpstr>SPAM DETECTION OBJECTIVES</vt:lpstr>
      <vt:lpstr>What is Machine Learning?</vt:lpstr>
      <vt:lpstr>procedure </vt:lpstr>
      <vt:lpstr>data-set selection</vt:lpstr>
      <vt:lpstr>libraries included</vt:lpstr>
      <vt:lpstr>Machine learning algorithms</vt:lpstr>
      <vt:lpstr>methods implemented </vt:lpstr>
      <vt:lpstr>count vectorizer</vt:lpstr>
      <vt:lpstr>Naive bayes</vt:lpstr>
      <vt:lpstr>Random forest classifier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detection</dc:title>
  <cp:lastModifiedBy>akhil reddy</cp:lastModifiedBy>
  <cp:revision>5</cp:revision>
  <dcterms:modified xsi:type="dcterms:W3CDTF">2018-07-24T08:33:41Z</dcterms:modified>
</cp:coreProperties>
</file>